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43" autoAdjust="0"/>
  </p:normalViewPr>
  <p:slideViewPr>
    <p:cSldViewPr snapToGrid="0">
      <p:cViewPr varScale="1">
        <p:scale>
          <a:sx n="69" d="100"/>
          <a:sy n="69" d="100"/>
        </p:scale>
        <p:origin x="780" y="6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9BAB62-4CF8-41E1-B618-33E927460A22}" type="datetimeFigureOut">
              <a:rPr lang="en-US" smtClean="0"/>
              <a:t>16-Sep-20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83C871-FDC2-4748-9E45-68453588806E}" type="slidenum">
              <a:rPr lang="en-US" smtClean="0"/>
              <a:t>‹#›</a:t>
            </a:fld>
            <a:endParaRPr lang="en-US"/>
          </a:p>
        </p:txBody>
      </p:sp>
    </p:spTree>
    <p:extLst>
      <p:ext uri="{BB962C8B-B14F-4D97-AF65-F5344CB8AC3E}">
        <p14:creationId xmlns:p14="http://schemas.microsoft.com/office/powerpoint/2010/main" val="377039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9BAB62-4CF8-41E1-B618-33E927460A22}" type="datetimeFigureOut">
              <a:rPr lang="en-US" smtClean="0"/>
              <a:t>16-Sep-20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83C871-FDC2-4748-9E45-68453588806E}" type="slidenum">
              <a:rPr lang="en-US" smtClean="0"/>
              <a:t>‹#›</a:t>
            </a:fld>
            <a:endParaRPr lang="en-US"/>
          </a:p>
        </p:txBody>
      </p:sp>
    </p:spTree>
    <p:extLst>
      <p:ext uri="{BB962C8B-B14F-4D97-AF65-F5344CB8AC3E}">
        <p14:creationId xmlns:p14="http://schemas.microsoft.com/office/powerpoint/2010/main" val="547826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9BAB62-4CF8-41E1-B618-33E927460A22}" type="datetimeFigureOut">
              <a:rPr lang="en-US" smtClean="0"/>
              <a:t>16-Sep-20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83C871-FDC2-4748-9E45-68453588806E}" type="slidenum">
              <a:rPr lang="en-US" smtClean="0"/>
              <a:t>‹#›</a:t>
            </a:fld>
            <a:endParaRPr lang="en-US"/>
          </a:p>
        </p:txBody>
      </p:sp>
    </p:spTree>
    <p:extLst>
      <p:ext uri="{BB962C8B-B14F-4D97-AF65-F5344CB8AC3E}">
        <p14:creationId xmlns:p14="http://schemas.microsoft.com/office/powerpoint/2010/main" val="620522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9BAB62-4CF8-41E1-B618-33E927460A22}" type="datetimeFigureOut">
              <a:rPr lang="en-US" smtClean="0"/>
              <a:t>16-Sep-20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83C871-FDC2-4748-9E45-68453588806E}" type="slidenum">
              <a:rPr lang="en-US" smtClean="0"/>
              <a:t>‹#›</a:t>
            </a:fld>
            <a:endParaRPr lang="en-US"/>
          </a:p>
        </p:txBody>
      </p:sp>
    </p:spTree>
    <p:extLst>
      <p:ext uri="{BB962C8B-B14F-4D97-AF65-F5344CB8AC3E}">
        <p14:creationId xmlns:p14="http://schemas.microsoft.com/office/powerpoint/2010/main" val="216791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D9BAB62-4CF8-41E1-B618-33E927460A22}" type="datetimeFigureOut">
              <a:rPr lang="en-US" smtClean="0"/>
              <a:t>16-Sep-20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83C871-FDC2-4748-9E45-68453588806E}" type="slidenum">
              <a:rPr lang="en-US" smtClean="0"/>
              <a:t>‹#›</a:t>
            </a:fld>
            <a:endParaRPr lang="en-US"/>
          </a:p>
        </p:txBody>
      </p:sp>
    </p:spTree>
    <p:extLst>
      <p:ext uri="{BB962C8B-B14F-4D97-AF65-F5344CB8AC3E}">
        <p14:creationId xmlns:p14="http://schemas.microsoft.com/office/powerpoint/2010/main" val="3884696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9BAB62-4CF8-41E1-B618-33E927460A22}" type="datetimeFigureOut">
              <a:rPr lang="en-US" smtClean="0"/>
              <a:t>16-Sep-20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83C871-FDC2-4748-9E45-68453588806E}" type="slidenum">
              <a:rPr lang="en-US" smtClean="0"/>
              <a:t>‹#›</a:t>
            </a:fld>
            <a:endParaRPr lang="en-US"/>
          </a:p>
        </p:txBody>
      </p:sp>
    </p:spTree>
    <p:extLst>
      <p:ext uri="{BB962C8B-B14F-4D97-AF65-F5344CB8AC3E}">
        <p14:creationId xmlns:p14="http://schemas.microsoft.com/office/powerpoint/2010/main" val="527366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9BAB62-4CF8-41E1-B618-33E927460A22}" type="datetimeFigureOut">
              <a:rPr lang="en-US" smtClean="0"/>
              <a:t>16-Sep-20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83C871-FDC2-4748-9E45-68453588806E}" type="slidenum">
              <a:rPr lang="en-US" smtClean="0"/>
              <a:t>‹#›</a:t>
            </a:fld>
            <a:endParaRPr lang="en-US"/>
          </a:p>
        </p:txBody>
      </p:sp>
    </p:spTree>
    <p:extLst>
      <p:ext uri="{BB962C8B-B14F-4D97-AF65-F5344CB8AC3E}">
        <p14:creationId xmlns:p14="http://schemas.microsoft.com/office/powerpoint/2010/main" val="2905180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D9BAB62-4CF8-41E1-B618-33E927460A22}" type="datetimeFigureOut">
              <a:rPr lang="en-US" smtClean="0"/>
              <a:t>16-Sep-20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83C871-FDC2-4748-9E45-68453588806E}" type="slidenum">
              <a:rPr lang="en-US" smtClean="0"/>
              <a:t>‹#›</a:t>
            </a:fld>
            <a:endParaRPr lang="en-US"/>
          </a:p>
        </p:txBody>
      </p:sp>
    </p:spTree>
    <p:extLst>
      <p:ext uri="{BB962C8B-B14F-4D97-AF65-F5344CB8AC3E}">
        <p14:creationId xmlns:p14="http://schemas.microsoft.com/office/powerpoint/2010/main" val="387572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BAB62-4CF8-41E1-B618-33E927460A22}" type="datetimeFigureOut">
              <a:rPr lang="en-US" smtClean="0"/>
              <a:t>16-Sep-20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83C871-FDC2-4748-9E45-68453588806E}" type="slidenum">
              <a:rPr lang="en-US" smtClean="0"/>
              <a:t>‹#›</a:t>
            </a:fld>
            <a:endParaRPr lang="en-US"/>
          </a:p>
        </p:txBody>
      </p:sp>
    </p:spTree>
    <p:extLst>
      <p:ext uri="{BB962C8B-B14F-4D97-AF65-F5344CB8AC3E}">
        <p14:creationId xmlns:p14="http://schemas.microsoft.com/office/powerpoint/2010/main" val="3004513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9BAB62-4CF8-41E1-B618-33E927460A22}" type="datetimeFigureOut">
              <a:rPr lang="en-US" smtClean="0"/>
              <a:t>16-Sep-20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83C871-FDC2-4748-9E45-68453588806E}" type="slidenum">
              <a:rPr lang="en-US" smtClean="0"/>
              <a:t>‹#›</a:t>
            </a:fld>
            <a:endParaRPr lang="en-US"/>
          </a:p>
        </p:txBody>
      </p:sp>
    </p:spTree>
    <p:extLst>
      <p:ext uri="{BB962C8B-B14F-4D97-AF65-F5344CB8AC3E}">
        <p14:creationId xmlns:p14="http://schemas.microsoft.com/office/powerpoint/2010/main" val="354563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9BAB62-4CF8-41E1-B618-33E927460A22}" type="datetimeFigureOut">
              <a:rPr lang="en-US" smtClean="0"/>
              <a:t>16-Sep-20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83C871-FDC2-4748-9E45-68453588806E}" type="slidenum">
              <a:rPr lang="en-US" smtClean="0"/>
              <a:t>‹#›</a:t>
            </a:fld>
            <a:endParaRPr lang="en-US"/>
          </a:p>
        </p:txBody>
      </p:sp>
    </p:spTree>
    <p:extLst>
      <p:ext uri="{BB962C8B-B14F-4D97-AF65-F5344CB8AC3E}">
        <p14:creationId xmlns:p14="http://schemas.microsoft.com/office/powerpoint/2010/main" val="198358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BAB62-4CF8-41E1-B618-33E927460A22}" type="datetimeFigureOut">
              <a:rPr lang="en-US" smtClean="0"/>
              <a:t>16-Sep-20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83C871-FDC2-4748-9E45-68453588806E}" type="slidenum">
              <a:rPr lang="en-US" smtClean="0"/>
              <a:t>‹#›</a:t>
            </a:fld>
            <a:endParaRPr lang="en-US"/>
          </a:p>
        </p:txBody>
      </p:sp>
    </p:spTree>
    <p:extLst>
      <p:ext uri="{BB962C8B-B14F-4D97-AF65-F5344CB8AC3E}">
        <p14:creationId xmlns:p14="http://schemas.microsoft.com/office/powerpoint/2010/main" val="4021925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590166" y="4210536"/>
            <a:ext cx="5510682" cy="830997"/>
          </a:xfrm>
          <a:prstGeom prst="rect">
            <a:avLst/>
          </a:prstGeom>
          <a:noFill/>
        </p:spPr>
        <p:txBody>
          <a:bodyPr wrap="square" rtlCol="0">
            <a:spAutoFit/>
          </a:bodyPr>
          <a:lstStyle/>
          <a:p>
            <a:r>
              <a:rPr lang="en-US" sz="4800" dirty="0" smtClean="0">
                <a:latin typeface="Dancing Script" pitchFamily="2" charset="0"/>
              </a:rPr>
              <a:t>Blossoms at Backyard</a:t>
            </a:r>
            <a:endParaRPr lang="en-US" sz="4800" dirty="0">
              <a:latin typeface="Dancing Script" pitchFamily="2"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507" t="28380" r="25001" b="20966"/>
          <a:stretch/>
        </p:blipFill>
        <p:spPr>
          <a:xfrm>
            <a:off x="4856593" y="1291319"/>
            <a:ext cx="2511189" cy="2470245"/>
          </a:xfrm>
          <a:prstGeom prst="rect">
            <a:avLst/>
          </a:prstGeom>
        </p:spPr>
      </p:pic>
      <p:sp>
        <p:nvSpPr>
          <p:cNvPr id="10" name="TextBox 9"/>
          <p:cNvSpPr txBox="1"/>
          <p:nvPr/>
        </p:nvSpPr>
        <p:spPr>
          <a:xfrm>
            <a:off x="9362364" y="5513695"/>
            <a:ext cx="2129051" cy="1015663"/>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Presented By:</a:t>
            </a:r>
          </a:p>
          <a:p>
            <a:r>
              <a:rPr lang="en-US" sz="2000" dirty="0" err="1" smtClean="0">
                <a:latin typeface="Times New Roman" panose="02020603050405020304" pitchFamily="18" charset="0"/>
                <a:cs typeface="Times New Roman" panose="02020603050405020304" pitchFamily="18" charset="0"/>
              </a:rPr>
              <a:t>Shivani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Awatade</a:t>
            </a:r>
            <a:endParaRPr lang="en-US" sz="2000" dirty="0" smtClean="0">
              <a:latin typeface="Times New Roman" panose="02020603050405020304" pitchFamily="18" charset="0"/>
              <a:cs typeface="Times New Roman" panose="02020603050405020304" pitchFamily="18" charset="0"/>
            </a:endParaRPr>
          </a:p>
          <a:p>
            <a:r>
              <a:rPr lang="en-US" sz="2000" dirty="0" err="1" smtClean="0">
                <a:latin typeface="Times New Roman" panose="02020603050405020304" pitchFamily="18" charset="0"/>
                <a:cs typeface="Times New Roman" panose="02020603050405020304" pitchFamily="18" charset="0"/>
              </a:rPr>
              <a:t>Sushmita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Paunikar</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6755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433414" y="436728"/>
            <a:ext cx="3182038" cy="776288"/>
          </a:xfrm>
        </p:spPr>
        <p:txBody>
          <a:bodyPr>
            <a:normAutofit fontScale="90000"/>
          </a:bodyPr>
          <a:lstStyle/>
          <a:p>
            <a:r>
              <a:rPr lang="en-US" sz="4000" dirty="0" smtClean="0">
                <a:latin typeface="Bell MT" panose="02020503060305020303" pitchFamily="18" charset="0"/>
              </a:rPr>
              <a:t>Explore Section</a:t>
            </a:r>
            <a:endParaRPr lang="en-US" sz="4000" dirty="0">
              <a:latin typeface="Bell MT" panose="02020503060305020303" pitchFamily="18" charset="0"/>
            </a:endParaRPr>
          </a:p>
        </p:txBody>
      </p:sp>
      <p:sp>
        <p:nvSpPr>
          <p:cNvPr id="6" name="TextBox 5"/>
          <p:cNvSpPr txBox="1"/>
          <p:nvPr/>
        </p:nvSpPr>
        <p:spPr>
          <a:xfrm>
            <a:off x="1146412" y="982183"/>
            <a:ext cx="1992574" cy="461665"/>
          </a:xfrm>
          <a:prstGeom prst="rect">
            <a:avLst/>
          </a:prstGeom>
          <a:noFill/>
        </p:spPr>
        <p:txBody>
          <a:bodyPr wrap="square" rtlCol="0">
            <a:spAutoFit/>
          </a:bodyPr>
          <a:lstStyle/>
          <a:p>
            <a:r>
              <a:rPr lang="en-US" sz="2400" dirty="0" smtClean="0">
                <a:latin typeface="Bell MT" panose="02020503060305020303" pitchFamily="18" charset="0"/>
              </a:rPr>
              <a:t>Flower Crops:</a:t>
            </a:r>
          </a:p>
        </p:txBody>
      </p:sp>
      <p:pic>
        <p:nvPicPr>
          <p:cNvPr id="2" name="Picture 1"/>
          <p:cNvPicPr>
            <a:picLocks noChangeAspect="1"/>
          </p:cNvPicPr>
          <p:nvPr/>
        </p:nvPicPr>
        <p:blipFill rotWithShape="1">
          <a:blip r:embed="rId2"/>
          <a:srcRect l="37" t="10090" r="-31" b="5088"/>
          <a:stretch/>
        </p:blipFill>
        <p:spPr>
          <a:xfrm>
            <a:off x="1146412" y="1443848"/>
            <a:ext cx="10476116" cy="4996141"/>
          </a:xfrm>
          <a:prstGeom prst="rect">
            <a:avLst/>
          </a:prstGeom>
        </p:spPr>
      </p:pic>
    </p:spTree>
    <p:extLst>
      <p:ext uri="{BB962C8B-B14F-4D97-AF65-F5344CB8AC3E}">
        <p14:creationId xmlns:p14="http://schemas.microsoft.com/office/powerpoint/2010/main" val="3213838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296937" y="388370"/>
            <a:ext cx="3182038" cy="776288"/>
          </a:xfrm>
        </p:spPr>
        <p:txBody>
          <a:bodyPr>
            <a:normAutofit fontScale="90000"/>
          </a:bodyPr>
          <a:lstStyle/>
          <a:p>
            <a:r>
              <a:rPr lang="en-US" sz="4000" dirty="0" smtClean="0">
                <a:latin typeface="Bell MT" panose="02020503060305020303" pitchFamily="18" charset="0"/>
              </a:rPr>
              <a:t>Explore Section</a:t>
            </a:r>
            <a:endParaRPr lang="en-US" sz="4000" dirty="0">
              <a:latin typeface="Bell MT" panose="02020503060305020303" pitchFamily="18" charset="0"/>
            </a:endParaRPr>
          </a:p>
        </p:txBody>
      </p:sp>
      <p:sp>
        <p:nvSpPr>
          <p:cNvPr id="5" name="TextBox 4"/>
          <p:cNvSpPr txBox="1"/>
          <p:nvPr/>
        </p:nvSpPr>
        <p:spPr>
          <a:xfrm>
            <a:off x="1062418" y="1049965"/>
            <a:ext cx="3739487" cy="461665"/>
          </a:xfrm>
          <a:prstGeom prst="rect">
            <a:avLst/>
          </a:prstGeom>
          <a:noFill/>
        </p:spPr>
        <p:txBody>
          <a:bodyPr wrap="square" rtlCol="0">
            <a:spAutoFit/>
          </a:bodyPr>
          <a:lstStyle/>
          <a:p>
            <a:r>
              <a:rPr lang="en-US" sz="2400" dirty="0" smtClean="0">
                <a:latin typeface="Bell MT" panose="02020503060305020303" pitchFamily="18" charset="0"/>
              </a:rPr>
              <a:t>Flower Crops(Information):</a:t>
            </a:r>
          </a:p>
        </p:txBody>
      </p:sp>
      <p:pic>
        <p:nvPicPr>
          <p:cNvPr id="6" name="Picture 5"/>
          <p:cNvPicPr>
            <a:picLocks noChangeAspect="1"/>
          </p:cNvPicPr>
          <p:nvPr/>
        </p:nvPicPr>
        <p:blipFill rotWithShape="1">
          <a:blip r:embed="rId2"/>
          <a:srcRect l="945" t="10080" r="-470" b="5458"/>
          <a:stretch/>
        </p:blipFill>
        <p:spPr>
          <a:xfrm>
            <a:off x="1023582" y="1593973"/>
            <a:ext cx="10565403" cy="4901771"/>
          </a:xfrm>
          <a:prstGeom prst="rect">
            <a:avLst/>
          </a:prstGeom>
        </p:spPr>
      </p:pic>
    </p:spTree>
    <p:extLst>
      <p:ext uri="{BB962C8B-B14F-4D97-AF65-F5344CB8AC3E}">
        <p14:creationId xmlns:p14="http://schemas.microsoft.com/office/powerpoint/2010/main" val="33956813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433414" y="436728"/>
            <a:ext cx="3182038" cy="776288"/>
          </a:xfrm>
        </p:spPr>
        <p:txBody>
          <a:bodyPr>
            <a:normAutofit fontScale="90000"/>
          </a:bodyPr>
          <a:lstStyle/>
          <a:p>
            <a:r>
              <a:rPr lang="en-US" sz="4000" dirty="0" smtClean="0">
                <a:latin typeface="Bell MT" panose="02020503060305020303" pitchFamily="18" charset="0"/>
              </a:rPr>
              <a:t>Explore Section</a:t>
            </a:r>
            <a:endParaRPr lang="en-US" sz="4000" dirty="0">
              <a:latin typeface="Bell MT" panose="02020503060305020303" pitchFamily="18" charset="0"/>
            </a:endParaRPr>
          </a:p>
        </p:txBody>
      </p:sp>
      <p:sp>
        <p:nvSpPr>
          <p:cNvPr id="6" name="TextBox 5"/>
          <p:cNvSpPr txBox="1"/>
          <p:nvPr/>
        </p:nvSpPr>
        <p:spPr>
          <a:xfrm>
            <a:off x="900610" y="982183"/>
            <a:ext cx="2306472" cy="461665"/>
          </a:xfrm>
          <a:prstGeom prst="rect">
            <a:avLst/>
          </a:prstGeom>
          <a:noFill/>
        </p:spPr>
        <p:txBody>
          <a:bodyPr wrap="square" rtlCol="0">
            <a:spAutoFit/>
          </a:bodyPr>
          <a:lstStyle/>
          <a:p>
            <a:r>
              <a:rPr lang="en-US" sz="2400" dirty="0" smtClean="0">
                <a:latin typeface="Bell MT" panose="02020503060305020303" pitchFamily="18" charset="0"/>
              </a:rPr>
              <a:t>Vegetable Crops:</a:t>
            </a:r>
          </a:p>
        </p:txBody>
      </p:sp>
      <p:pic>
        <p:nvPicPr>
          <p:cNvPr id="2" name="Picture 1"/>
          <p:cNvPicPr>
            <a:picLocks noChangeAspect="1"/>
          </p:cNvPicPr>
          <p:nvPr/>
        </p:nvPicPr>
        <p:blipFill rotWithShape="1">
          <a:blip r:embed="rId2"/>
          <a:srcRect l="136" t="9196" r="470" b="5268"/>
          <a:stretch/>
        </p:blipFill>
        <p:spPr>
          <a:xfrm>
            <a:off x="900610" y="1443848"/>
            <a:ext cx="10446697" cy="5054513"/>
          </a:xfrm>
          <a:prstGeom prst="rect">
            <a:avLst/>
          </a:prstGeom>
        </p:spPr>
      </p:pic>
    </p:spTree>
    <p:extLst>
      <p:ext uri="{BB962C8B-B14F-4D97-AF65-F5344CB8AC3E}">
        <p14:creationId xmlns:p14="http://schemas.microsoft.com/office/powerpoint/2010/main" val="3464870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299211" y="358295"/>
            <a:ext cx="3182038" cy="77628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Explore Section</a:t>
            </a:r>
            <a:endParaRPr lang="en-US" sz="4000" dirty="0">
              <a:latin typeface="Bell MT" panose="02020503060305020303" pitchFamily="18" charset="0"/>
            </a:endParaRPr>
          </a:p>
        </p:txBody>
      </p:sp>
      <p:sp>
        <p:nvSpPr>
          <p:cNvPr id="5" name="TextBox 4"/>
          <p:cNvSpPr txBox="1"/>
          <p:nvPr/>
        </p:nvSpPr>
        <p:spPr>
          <a:xfrm>
            <a:off x="1037230" y="1011754"/>
            <a:ext cx="2306472" cy="461665"/>
          </a:xfrm>
          <a:prstGeom prst="rect">
            <a:avLst/>
          </a:prstGeom>
          <a:noFill/>
        </p:spPr>
        <p:txBody>
          <a:bodyPr wrap="square" rtlCol="0">
            <a:spAutoFit/>
          </a:bodyPr>
          <a:lstStyle/>
          <a:p>
            <a:r>
              <a:rPr lang="en-US" sz="2400" dirty="0">
                <a:latin typeface="Bell MT" panose="02020503060305020303" pitchFamily="18" charset="0"/>
              </a:rPr>
              <a:t>F</a:t>
            </a:r>
            <a:r>
              <a:rPr lang="en-US" sz="2400" dirty="0" smtClean="0">
                <a:latin typeface="Bell MT" panose="02020503060305020303" pitchFamily="18" charset="0"/>
              </a:rPr>
              <a:t>ruit Crops:</a:t>
            </a:r>
          </a:p>
        </p:txBody>
      </p:sp>
      <p:pic>
        <p:nvPicPr>
          <p:cNvPr id="2" name="Picture 1"/>
          <p:cNvPicPr>
            <a:picLocks noChangeAspect="1"/>
          </p:cNvPicPr>
          <p:nvPr/>
        </p:nvPicPr>
        <p:blipFill rotWithShape="1">
          <a:blip r:embed="rId2"/>
          <a:srcRect t="9553" r="872" b="5446"/>
          <a:stretch/>
        </p:blipFill>
        <p:spPr>
          <a:xfrm>
            <a:off x="1171032" y="1565659"/>
            <a:ext cx="10193654" cy="4914326"/>
          </a:xfrm>
          <a:prstGeom prst="rect">
            <a:avLst/>
          </a:prstGeom>
        </p:spPr>
      </p:pic>
    </p:spTree>
    <p:extLst>
      <p:ext uri="{BB962C8B-B14F-4D97-AF65-F5344CB8AC3E}">
        <p14:creationId xmlns:p14="http://schemas.microsoft.com/office/powerpoint/2010/main" val="18004360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394744" y="358296"/>
            <a:ext cx="3182038" cy="77628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Explore Section</a:t>
            </a:r>
            <a:endParaRPr lang="en-US" sz="4000" dirty="0">
              <a:latin typeface="Bell MT" panose="02020503060305020303" pitchFamily="18" charset="0"/>
            </a:endParaRPr>
          </a:p>
        </p:txBody>
      </p:sp>
      <p:sp>
        <p:nvSpPr>
          <p:cNvPr id="5" name="TextBox 4"/>
          <p:cNvSpPr txBox="1"/>
          <p:nvPr/>
        </p:nvSpPr>
        <p:spPr>
          <a:xfrm>
            <a:off x="1146412" y="788335"/>
            <a:ext cx="2647666" cy="461665"/>
          </a:xfrm>
          <a:prstGeom prst="rect">
            <a:avLst/>
          </a:prstGeom>
          <a:noFill/>
        </p:spPr>
        <p:txBody>
          <a:bodyPr wrap="square" rtlCol="0">
            <a:spAutoFit/>
          </a:bodyPr>
          <a:lstStyle/>
          <a:p>
            <a:r>
              <a:rPr lang="en-US" sz="2400" dirty="0" smtClean="0">
                <a:latin typeface="Bell MT" panose="02020503060305020303" pitchFamily="18" charset="0"/>
              </a:rPr>
              <a:t>Plantation Crops:</a:t>
            </a:r>
          </a:p>
        </p:txBody>
      </p:sp>
      <p:pic>
        <p:nvPicPr>
          <p:cNvPr id="7" name="Picture 6"/>
          <p:cNvPicPr/>
          <p:nvPr/>
        </p:nvPicPr>
        <p:blipFill rotWithShape="1">
          <a:blip r:embed="rId2"/>
          <a:srcRect t="9691" r="481" b="4789"/>
          <a:stretch/>
        </p:blipFill>
        <p:spPr bwMode="auto">
          <a:xfrm>
            <a:off x="1254034" y="1250000"/>
            <a:ext cx="10202092" cy="5150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161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58518" y="431816"/>
            <a:ext cx="3182038" cy="77628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Explore Section</a:t>
            </a:r>
            <a:endParaRPr lang="en-US" sz="4000" dirty="0">
              <a:latin typeface="Bell MT" panose="02020503060305020303" pitchFamily="18" charset="0"/>
            </a:endParaRPr>
          </a:p>
        </p:txBody>
      </p:sp>
      <p:sp>
        <p:nvSpPr>
          <p:cNvPr id="5" name="TextBox 4"/>
          <p:cNvSpPr txBox="1"/>
          <p:nvPr/>
        </p:nvSpPr>
        <p:spPr>
          <a:xfrm>
            <a:off x="931282" y="861855"/>
            <a:ext cx="2402006" cy="461665"/>
          </a:xfrm>
          <a:prstGeom prst="rect">
            <a:avLst/>
          </a:prstGeom>
          <a:noFill/>
        </p:spPr>
        <p:txBody>
          <a:bodyPr wrap="square" rtlCol="0">
            <a:spAutoFit/>
          </a:bodyPr>
          <a:lstStyle/>
          <a:p>
            <a:r>
              <a:rPr lang="en-US" sz="2400" dirty="0" smtClean="0">
                <a:latin typeface="Bell MT" panose="02020503060305020303" pitchFamily="18" charset="0"/>
              </a:rPr>
              <a:t>Spice Crops:</a:t>
            </a:r>
          </a:p>
        </p:txBody>
      </p:sp>
      <p:pic>
        <p:nvPicPr>
          <p:cNvPr id="7" name="Picture 6"/>
          <p:cNvPicPr/>
          <p:nvPr/>
        </p:nvPicPr>
        <p:blipFill rotWithShape="1">
          <a:blip r:embed="rId2"/>
          <a:srcRect t="10262" r="321" b="5644"/>
          <a:stretch/>
        </p:blipFill>
        <p:spPr bwMode="auto">
          <a:xfrm>
            <a:off x="931282" y="1323520"/>
            <a:ext cx="10711543" cy="50030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10166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5813" y="436728"/>
            <a:ext cx="3182038" cy="77628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Explore Section</a:t>
            </a:r>
            <a:endParaRPr lang="en-US" sz="4000" dirty="0">
              <a:latin typeface="Bell MT" panose="02020503060305020303" pitchFamily="18" charset="0"/>
            </a:endParaRPr>
          </a:p>
        </p:txBody>
      </p:sp>
      <p:sp>
        <p:nvSpPr>
          <p:cNvPr id="5" name="TextBox 4"/>
          <p:cNvSpPr txBox="1"/>
          <p:nvPr/>
        </p:nvSpPr>
        <p:spPr>
          <a:xfrm>
            <a:off x="1009934" y="982183"/>
            <a:ext cx="2306472" cy="461665"/>
          </a:xfrm>
          <a:prstGeom prst="rect">
            <a:avLst/>
          </a:prstGeom>
          <a:noFill/>
        </p:spPr>
        <p:txBody>
          <a:bodyPr wrap="square" rtlCol="0">
            <a:spAutoFit/>
          </a:bodyPr>
          <a:lstStyle/>
          <a:p>
            <a:r>
              <a:rPr lang="en-US" sz="2400" dirty="0" smtClean="0">
                <a:latin typeface="Bell MT" panose="02020503060305020303" pitchFamily="18" charset="0"/>
              </a:rPr>
              <a:t>Medicinal Crops:</a:t>
            </a:r>
          </a:p>
        </p:txBody>
      </p:sp>
      <p:pic>
        <p:nvPicPr>
          <p:cNvPr id="7" name="Picture 6"/>
          <p:cNvPicPr/>
          <p:nvPr/>
        </p:nvPicPr>
        <p:blipFill rotWithShape="1">
          <a:blip r:embed="rId2"/>
          <a:srcRect t="9692" b="5359"/>
          <a:stretch/>
        </p:blipFill>
        <p:spPr bwMode="auto">
          <a:xfrm>
            <a:off x="1280159" y="1443847"/>
            <a:ext cx="10189030" cy="48524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22203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5814" y="436727"/>
            <a:ext cx="3182038" cy="77628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Explore Section</a:t>
            </a:r>
            <a:endParaRPr lang="en-US" sz="4000" dirty="0">
              <a:latin typeface="Bell MT" panose="02020503060305020303" pitchFamily="18" charset="0"/>
            </a:endParaRPr>
          </a:p>
        </p:txBody>
      </p:sp>
      <p:sp>
        <p:nvSpPr>
          <p:cNvPr id="5" name="TextBox 4"/>
          <p:cNvSpPr txBox="1"/>
          <p:nvPr/>
        </p:nvSpPr>
        <p:spPr>
          <a:xfrm>
            <a:off x="1096224" y="982183"/>
            <a:ext cx="2306472" cy="461665"/>
          </a:xfrm>
          <a:prstGeom prst="rect">
            <a:avLst/>
          </a:prstGeom>
          <a:noFill/>
        </p:spPr>
        <p:txBody>
          <a:bodyPr wrap="square" rtlCol="0">
            <a:spAutoFit/>
          </a:bodyPr>
          <a:lstStyle/>
          <a:p>
            <a:r>
              <a:rPr lang="en-US" sz="2400" dirty="0" smtClean="0">
                <a:latin typeface="Bell MT" panose="02020503060305020303" pitchFamily="18" charset="0"/>
              </a:rPr>
              <a:t>Aromatic Crops:</a:t>
            </a:r>
          </a:p>
        </p:txBody>
      </p:sp>
      <p:pic>
        <p:nvPicPr>
          <p:cNvPr id="7" name="Picture 6"/>
          <p:cNvPicPr/>
          <p:nvPr/>
        </p:nvPicPr>
        <p:blipFill rotWithShape="1">
          <a:blip r:embed="rId2"/>
          <a:srcRect l="1" t="10797" r="-160" b="6514"/>
          <a:stretch/>
        </p:blipFill>
        <p:spPr bwMode="auto">
          <a:xfrm>
            <a:off x="1240971" y="1541417"/>
            <a:ext cx="10241280" cy="48071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40611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5814" y="321310"/>
            <a:ext cx="3182038" cy="77628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Explore Section</a:t>
            </a:r>
            <a:endParaRPr lang="en-US" sz="4000" dirty="0">
              <a:latin typeface="Bell MT" panose="02020503060305020303" pitchFamily="18" charset="0"/>
            </a:endParaRPr>
          </a:p>
        </p:txBody>
      </p:sp>
      <p:sp>
        <p:nvSpPr>
          <p:cNvPr id="5" name="TextBox 4"/>
          <p:cNvSpPr txBox="1"/>
          <p:nvPr/>
        </p:nvSpPr>
        <p:spPr>
          <a:xfrm>
            <a:off x="1050386" y="866766"/>
            <a:ext cx="2374711" cy="461665"/>
          </a:xfrm>
          <a:prstGeom prst="rect">
            <a:avLst/>
          </a:prstGeom>
          <a:noFill/>
        </p:spPr>
        <p:txBody>
          <a:bodyPr wrap="square" rtlCol="0">
            <a:spAutoFit/>
          </a:bodyPr>
          <a:lstStyle/>
          <a:p>
            <a:r>
              <a:rPr lang="en-US" sz="2400" dirty="0" smtClean="0">
                <a:latin typeface="Bell MT" panose="02020503060305020303" pitchFamily="18" charset="0"/>
              </a:rPr>
              <a:t>Landscaping:</a:t>
            </a:r>
          </a:p>
        </p:txBody>
      </p:sp>
      <p:pic>
        <p:nvPicPr>
          <p:cNvPr id="7" name="Picture 6"/>
          <p:cNvPicPr/>
          <p:nvPr/>
        </p:nvPicPr>
        <p:blipFill rotWithShape="1">
          <a:blip r:embed="rId2"/>
          <a:srcRect l="-2" t="9691" r="160" b="5645"/>
          <a:stretch/>
        </p:blipFill>
        <p:spPr bwMode="auto">
          <a:xfrm>
            <a:off x="1293222" y="1328431"/>
            <a:ext cx="10241279" cy="48724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39248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462984" y="358295"/>
            <a:ext cx="3182038" cy="77628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Explore Section</a:t>
            </a:r>
            <a:endParaRPr lang="en-US" sz="4000" dirty="0">
              <a:latin typeface="Bell MT" panose="02020503060305020303" pitchFamily="18" charset="0"/>
            </a:endParaRPr>
          </a:p>
        </p:txBody>
      </p:sp>
      <p:sp>
        <p:nvSpPr>
          <p:cNvPr id="5" name="TextBox 4"/>
          <p:cNvSpPr txBox="1"/>
          <p:nvPr/>
        </p:nvSpPr>
        <p:spPr>
          <a:xfrm>
            <a:off x="791569" y="1025401"/>
            <a:ext cx="5063319" cy="461665"/>
          </a:xfrm>
          <a:prstGeom prst="rect">
            <a:avLst/>
          </a:prstGeom>
          <a:noFill/>
        </p:spPr>
        <p:txBody>
          <a:bodyPr wrap="square" rtlCol="0">
            <a:spAutoFit/>
          </a:bodyPr>
          <a:lstStyle/>
          <a:p>
            <a:r>
              <a:rPr lang="en-US" sz="2400" dirty="0" smtClean="0">
                <a:latin typeface="Bell MT" panose="02020503060305020303" pitchFamily="18" charset="0"/>
              </a:rPr>
              <a:t>Value Addition and fertilizers:</a:t>
            </a:r>
          </a:p>
        </p:txBody>
      </p:sp>
      <p:pic>
        <p:nvPicPr>
          <p:cNvPr id="7" name="Picture 6"/>
          <p:cNvPicPr/>
          <p:nvPr/>
        </p:nvPicPr>
        <p:blipFill rotWithShape="1">
          <a:blip r:embed="rId2"/>
          <a:srcRect l="-1" t="9407" r="-801" b="5644"/>
          <a:stretch/>
        </p:blipFill>
        <p:spPr bwMode="auto">
          <a:xfrm>
            <a:off x="1031964" y="1487066"/>
            <a:ext cx="10672355" cy="49267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98485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0660"/>
            <a:ext cx="3392606" cy="876821"/>
          </a:xfrm>
        </p:spPr>
        <p:txBody>
          <a:bodyPr>
            <a:noAutofit/>
          </a:bodyPr>
          <a:lstStyle/>
          <a:p>
            <a:r>
              <a:rPr lang="en-US" b="1" dirty="0" smtClean="0">
                <a:latin typeface="Bell MT" panose="02020503060305020303" pitchFamily="18" charset="0"/>
              </a:rPr>
              <a:t>Introduction</a:t>
            </a:r>
            <a:endParaRPr lang="en-US" b="1" dirty="0">
              <a:latin typeface="Bell MT" panose="02020503060305020303" pitchFamily="18" charset="0"/>
            </a:endParaRPr>
          </a:p>
        </p:txBody>
      </p:sp>
      <p:sp>
        <p:nvSpPr>
          <p:cNvPr id="3" name="Content Placeholder 2"/>
          <p:cNvSpPr>
            <a:spLocks noGrp="1"/>
          </p:cNvSpPr>
          <p:nvPr>
            <p:ph idx="1"/>
          </p:nvPr>
        </p:nvSpPr>
        <p:spPr>
          <a:xfrm>
            <a:off x="838200" y="1460310"/>
            <a:ext cx="10515600" cy="4416402"/>
          </a:xfrm>
        </p:spPr>
        <p:txBody>
          <a:bodyPr>
            <a:noAutofit/>
          </a:bodyPr>
          <a:lstStyle/>
          <a:p>
            <a:pPr marL="0" indent="0">
              <a:buNone/>
            </a:pPr>
            <a:r>
              <a:rPr lang="en-US" sz="2600" dirty="0" smtClean="0">
                <a:latin typeface="Bell MT" panose="02020503060305020303" pitchFamily="18" charset="0"/>
              </a:rPr>
              <a:t>This is an </a:t>
            </a:r>
            <a:r>
              <a:rPr lang="en-US" sz="2600" dirty="0">
                <a:latin typeface="Bell MT" panose="02020503060305020303" pitchFamily="18" charset="0"/>
              </a:rPr>
              <a:t>informatory website that will familiarize the user with “Horticulture”. </a:t>
            </a:r>
            <a:r>
              <a:rPr lang="en-US" sz="2600" dirty="0" smtClean="0">
                <a:latin typeface="Bell MT" panose="02020503060305020303" pitchFamily="18" charset="0"/>
              </a:rPr>
              <a:t>It’s front-end is created using HTML and CSS and back end is supported by PHP, My-SQL Database. People </a:t>
            </a:r>
            <a:r>
              <a:rPr lang="en-US" sz="2600" dirty="0">
                <a:latin typeface="Bell MT" panose="02020503060305020303" pitchFamily="18" charset="0"/>
              </a:rPr>
              <a:t>using this website will get to know a lot about gardening and cultivation of garden crops, medicinal and ornamental plants. They can also get a brief information about the popular gardening techniques like budding, landscaping, cultivation of bonsai etc. which will help them decorate their garden and grow organic fruits and vegetables by using organic methods. The user will also get to know more about types of tools and soils that are suitable for their crop and the ways to nurture them. This website will provide an opportunity for their users to share tips and tricks for others to adapt.</a:t>
            </a:r>
          </a:p>
          <a:p>
            <a:pPr marL="0" indent="0">
              <a:buNone/>
            </a:pPr>
            <a:endParaRPr lang="en-US" sz="2600" dirty="0">
              <a:latin typeface="Bell MT" panose="02020503060305020303" pitchFamily="18" charset="0"/>
            </a:endParaRPr>
          </a:p>
        </p:txBody>
      </p:sp>
    </p:spTree>
    <p:extLst>
      <p:ext uri="{BB962C8B-B14F-4D97-AF65-F5344CB8AC3E}">
        <p14:creationId xmlns:p14="http://schemas.microsoft.com/office/powerpoint/2010/main" val="2711701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408392" y="262760"/>
            <a:ext cx="3182038" cy="77628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Events Section</a:t>
            </a:r>
            <a:endParaRPr lang="en-US" sz="4000" dirty="0">
              <a:latin typeface="Bell MT" panose="02020503060305020303" pitchFamily="18" charset="0"/>
            </a:endParaRPr>
          </a:p>
        </p:txBody>
      </p:sp>
      <p:pic>
        <p:nvPicPr>
          <p:cNvPr id="5" name="Picture 4"/>
          <p:cNvPicPr>
            <a:picLocks noChangeAspect="1"/>
          </p:cNvPicPr>
          <p:nvPr/>
        </p:nvPicPr>
        <p:blipFill rotWithShape="1">
          <a:blip r:embed="rId2"/>
          <a:srcRect t="9841" b="5457"/>
          <a:stretch/>
        </p:blipFill>
        <p:spPr>
          <a:xfrm>
            <a:off x="718671" y="1039048"/>
            <a:ext cx="10861732" cy="5172503"/>
          </a:xfrm>
          <a:prstGeom prst="rect">
            <a:avLst/>
          </a:prstGeom>
        </p:spPr>
      </p:pic>
    </p:spTree>
    <p:extLst>
      <p:ext uri="{BB962C8B-B14F-4D97-AF65-F5344CB8AC3E}">
        <p14:creationId xmlns:p14="http://schemas.microsoft.com/office/powerpoint/2010/main" val="16910558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0843" y="262760"/>
            <a:ext cx="3182038" cy="77628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Events Section</a:t>
            </a:r>
            <a:endParaRPr lang="en-US" sz="4000" dirty="0">
              <a:latin typeface="Bell MT" panose="02020503060305020303" pitchFamily="18" charset="0"/>
            </a:endParaRPr>
          </a:p>
        </p:txBody>
      </p:sp>
      <p:pic>
        <p:nvPicPr>
          <p:cNvPr id="5" name="Picture 4"/>
          <p:cNvPicPr>
            <a:picLocks noChangeAspect="1"/>
          </p:cNvPicPr>
          <p:nvPr/>
        </p:nvPicPr>
        <p:blipFill rotWithShape="1">
          <a:blip r:embed="rId2"/>
          <a:srcRect t="9841" b="5084"/>
          <a:stretch/>
        </p:blipFill>
        <p:spPr>
          <a:xfrm>
            <a:off x="654951" y="1039048"/>
            <a:ext cx="11013823" cy="5268037"/>
          </a:xfrm>
          <a:prstGeom prst="rect">
            <a:avLst/>
          </a:prstGeom>
        </p:spPr>
      </p:pic>
    </p:spTree>
    <p:extLst>
      <p:ext uri="{BB962C8B-B14F-4D97-AF65-F5344CB8AC3E}">
        <p14:creationId xmlns:p14="http://schemas.microsoft.com/office/powerpoint/2010/main" val="6223967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408392" y="262760"/>
            <a:ext cx="3182038" cy="77628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Events Section</a:t>
            </a:r>
            <a:endParaRPr lang="en-US" sz="4000" dirty="0">
              <a:latin typeface="Bell MT" panose="02020503060305020303" pitchFamily="18" charset="0"/>
            </a:endParaRPr>
          </a:p>
        </p:txBody>
      </p:sp>
      <p:pic>
        <p:nvPicPr>
          <p:cNvPr id="5" name="Picture 4"/>
          <p:cNvPicPr>
            <a:picLocks noChangeAspect="1"/>
          </p:cNvPicPr>
          <p:nvPr/>
        </p:nvPicPr>
        <p:blipFill rotWithShape="1">
          <a:blip r:embed="rId2"/>
          <a:srcRect l="7552" t="9655" r="9477" b="5458"/>
          <a:stretch/>
        </p:blipFill>
        <p:spPr>
          <a:xfrm>
            <a:off x="1664886" y="1039048"/>
            <a:ext cx="8873680" cy="5104262"/>
          </a:xfrm>
          <a:prstGeom prst="rect">
            <a:avLst/>
          </a:prstGeom>
        </p:spPr>
      </p:pic>
    </p:spTree>
    <p:extLst>
      <p:ext uri="{BB962C8B-B14F-4D97-AF65-F5344CB8AC3E}">
        <p14:creationId xmlns:p14="http://schemas.microsoft.com/office/powerpoint/2010/main" val="36699458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630901" y="262760"/>
            <a:ext cx="3182038" cy="7762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FAQ Section</a:t>
            </a:r>
            <a:endParaRPr lang="en-US" sz="4000" dirty="0">
              <a:latin typeface="Bell MT" panose="02020503060305020303" pitchFamily="18" charset="0"/>
            </a:endParaRPr>
          </a:p>
        </p:txBody>
      </p:sp>
      <p:pic>
        <p:nvPicPr>
          <p:cNvPr id="6" name="Picture 5"/>
          <p:cNvPicPr>
            <a:picLocks noChangeAspect="1"/>
          </p:cNvPicPr>
          <p:nvPr/>
        </p:nvPicPr>
        <p:blipFill rotWithShape="1">
          <a:blip r:embed="rId2"/>
          <a:srcRect t="8909" b="5643"/>
          <a:stretch/>
        </p:blipFill>
        <p:spPr>
          <a:xfrm>
            <a:off x="856892" y="1039048"/>
            <a:ext cx="10730056" cy="5076139"/>
          </a:xfrm>
          <a:prstGeom prst="rect">
            <a:avLst/>
          </a:prstGeom>
        </p:spPr>
      </p:pic>
    </p:spTree>
    <p:extLst>
      <p:ext uri="{BB962C8B-B14F-4D97-AF65-F5344CB8AC3E}">
        <p14:creationId xmlns:p14="http://schemas.microsoft.com/office/powerpoint/2010/main" val="30792590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630901" y="262760"/>
            <a:ext cx="3182038" cy="7762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FAQ Section</a:t>
            </a:r>
            <a:endParaRPr lang="en-US" sz="4000" dirty="0">
              <a:latin typeface="Bell MT" panose="02020503060305020303" pitchFamily="18" charset="0"/>
            </a:endParaRPr>
          </a:p>
        </p:txBody>
      </p:sp>
      <p:pic>
        <p:nvPicPr>
          <p:cNvPr id="5" name="Picture 4"/>
          <p:cNvPicPr>
            <a:picLocks noChangeAspect="1"/>
          </p:cNvPicPr>
          <p:nvPr/>
        </p:nvPicPr>
        <p:blipFill rotWithShape="1">
          <a:blip r:embed="rId2"/>
          <a:srcRect t="8909" b="5270"/>
          <a:stretch/>
        </p:blipFill>
        <p:spPr>
          <a:xfrm>
            <a:off x="736494" y="1039048"/>
            <a:ext cx="10970852" cy="5293513"/>
          </a:xfrm>
          <a:prstGeom prst="rect">
            <a:avLst/>
          </a:prstGeom>
        </p:spPr>
      </p:pic>
    </p:spTree>
    <p:extLst>
      <p:ext uri="{BB962C8B-B14F-4D97-AF65-F5344CB8AC3E}">
        <p14:creationId xmlns:p14="http://schemas.microsoft.com/office/powerpoint/2010/main" val="5234413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494423" y="317351"/>
            <a:ext cx="3182038" cy="776288"/>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Feedback Section</a:t>
            </a:r>
            <a:endParaRPr lang="en-US" sz="4000" dirty="0">
              <a:latin typeface="Bell MT" panose="02020503060305020303" pitchFamily="18" charset="0"/>
            </a:endParaRPr>
          </a:p>
        </p:txBody>
      </p:sp>
      <p:pic>
        <p:nvPicPr>
          <p:cNvPr id="5" name="Picture 4"/>
          <p:cNvPicPr>
            <a:picLocks noChangeAspect="1"/>
          </p:cNvPicPr>
          <p:nvPr/>
        </p:nvPicPr>
        <p:blipFill rotWithShape="1">
          <a:blip r:embed="rId2"/>
          <a:srcRect t="10657" b="5444"/>
          <a:stretch/>
        </p:blipFill>
        <p:spPr>
          <a:xfrm>
            <a:off x="914257" y="1032224"/>
            <a:ext cx="10824675" cy="5117911"/>
          </a:xfrm>
          <a:prstGeom prst="rect">
            <a:avLst/>
          </a:prstGeom>
        </p:spPr>
      </p:pic>
    </p:spTree>
    <p:extLst>
      <p:ext uri="{BB962C8B-B14F-4D97-AF65-F5344CB8AC3E}">
        <p14:creationId xmlns:p14="http://schemas.microsoft.com/office/powerpoint/2010/main" val="3118665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494423" y="317351"/>
            <a:ext cx="3182038" cy="776288"/>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Feedback Section</a:t>
            </a:r>
            <a:endParaRPr lang="en-US" sz="4000" dirty="0">
              <a:latin typeface="Bell MT" panose="02020503060305020303" pitchFamily="18" charset="0"/>
            </a:endParaRPr>
          </a:p>
        </p:txBody>
      </p:sp>
      <p:pic>
        <p:nvPicPr>
          <p:cNvPr id="5" name="Picture 4"/>
          <p:cNvPicPr>
            <a:picLocks noChangeAspect="1"/>
          </p:cNvPicPr>
          <p:nvPr/>
        </p:nvPicPr>
        <p:blipFill rotWithShape="1">
          <a:blip r:embed="rId2"/>
          <a:srcRect t="9053" b="5894"/>
          <a:stretch/>
        </p:blipFill>
        <p:spPr>
          <a:xfrm>
            <a:off x="818724" y="1093639"/>
            <a:ext cx="10876284" cy="5145207"/>
          </a:xfrm>
          <a:prstGeom prst="rect">
            <a:avLst/>
          </a:prstGeom>
        </p:spPr>
      </p:pic>
    </p:spTree>
    <p:extLst>
      <p:ext uri="{BB962C8B-B14F-4D97-AF65-F5344CB8AC3E}">
        <p14:creationId xmlns:p14="http://schemas.microsoft.com/office/powerpoint/2010/main" val="36214135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84738" y="426533"/>
            <a:ext cx="4826999" cy="776288"/>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Feedback Section(database)</a:t>
            </a:r>
            <a:endParaRPr lang="en-US" sz="4000" dirty="0">
              <a:latin typeface="Bell MT" panose="02020503060305020303" pitchFamily="18" charset="0"/>
            </a:endParaRPr>
          </a:p>
        </p:txBody>
      </p:sp>
      <p:pic>
        <p:nvPicPr>
          <p:cNvPr id="6" name="Picture 5"/>
          <p:cNvPicPr>
            <a:picLocks noChangeAspect="1"/>
          </p:cNvPicPr>
          <p:nvPr/>
        </p:nvPicPr>
        <p:blipFill rotWithShape="1">
          <a:blip r:embed="rId2"/>
          <a:srcRect t="9469" b="19077"/>
          <a:stretch/>
        </p:blipFill>
        <p:spPr>
          <a:xfrm>
            <a:off x="327405" y="1202821"/>
            <a:ext cx="11550367" cy="4640238"/>
          </a:xfrm>
          <a:prstGeom prst="rect">
            <a:avLst/>
          </a:prstGeom>
        </p:spPr>
      </p:pic>
    </p:spTree>
    <p:extLst>
      <p:ext uri="{BB962C8B-B14F-4D97-AF65-F5344CB8AC3E}">
        <p14:creationId xmlns:p14="http://schemas.microsoft.com/office/powerpoint/2010/main" val="1245478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88451" y="191069"/>
            <a:ext cx="6369196" cy="7881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Side Navigation(Propagation)</a:t>
            </a:r>
            <a:endParaRPr lang="en-US" sz="4000" dirty="0">
              <a:latin typeface="Bell MT" panose="02020503060305020303" pitchFamily="18" charset="0"/>
            </a:endParaRPr>
          </a:p>
        </p:txBody>
      </p:sp>
      <p:pic>
        <p:nvPicPr>
          <p:cNvPr id="5" name="Picture 4"/>
          <p:cNvPicPr>
            <a:picLocks noChangeAspect="1"/>
          </p:cNvPicPr>
          <p:nvPr/>
        </p:nvPicPr>
        <p:blipFill rotWithShape="1">
          <a:blip r:embed="rId2"/>
          <a:srcRect t="8535" b="5270"/>
          <a:stretch/>
        </p:blipFill>
        <p:spPr>
          <a:xfrm>
            <a:off x="505591" y="965539"/>
            <a:ext cx="11180576" cy="5418162"/>
          </a:xfrm>
          <a:prstGeom prst="rect">
            <a:avLst/>
          </a:prstGeom>
        </p:spPr>
      </p:pic>
    </p:spTree>
    <p:extLst>
      <p:ext uri="{BB962C8B-B14F-4D97-AF65-F5344CB8AC3E}">
        <p14:creationId xmlns:p14="http://schemas.microsoft.com/office/powerpoint/2010/main" val="73524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88451" y="191069"/>
            <a:ext cx="6369196" cy="78811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Bell MT" panose="02020503060305020303" pitchFamily="18" charset="0"/>
              </a:rPr>
              <a:t>Side Navigation(Propagation)</a:t>
            </a:r>
            <a:endParaRPr lang="en-US" sz="4000" dirty="0">
              <a:latin typeface="Bell MT" panose="02020503060305020303" pitchFamily="18" charset="0"/>
            </a:endParaRPr>
          </a:p>
        </p:txBody>
      </p:sp>
      <p:pic>
        <p:nvPicPr>
          <p:cNvPr id="5" name="Picture 4"/>
          <p:cNvPicPr>
            <a:picLocks noChangeAspect="1"/>
          </p:cNvPicPr>
          <p:nvPr/>
        </p:nvPicPr>
        <p:blipFill rotWithShape="1">
          <a:blip r:embed="rId2"/>
          <a:srcRect t="9095" b="4898"/>
          <a:stretch/>
        </p:blipFill>
        <p:spPr>
          <a:xfrm>
            <a:off x="559416" y="979187"/>
            <a:ext cx="11261278" cy="5445457"/>
          </a:xfrm>
          <a:prstGeom prst="rect">
            <a:avLst/>
          </a:prstGeom>
        </p:spPr>
      </p:pic>
    </p:spTree>
    <p:extLst>
      <p:ext uri="{BB962C8B-B14F-4D97-AF65-F5344CB8AC3E}">
        <p14:creationId xmlns:p14="http://schemas.microsoft.com/office/powerpoint/2010/main" val="1453303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8614"/>
            <a:ext cx="2532797" cy="914401"/>
          </a:xfrm>
        </p:spPr>
        <p:txBody>
          <a:bodyPr>
            <a:normAutofit/>
          </a:bodyPr>
          <a:lstStyle/>
          <a:p>
            <a:r>
              <a:rPr lang="en-US" b="1" dirty="0" smtClean="0">
                <a:latin typeface="Bell MT" panose="02020503060305020303" pitchFamily="18" charset="0"/>
                <a:cs typeface="Times New Roman" panose="02020603050405020304" pitchFamily="18" charset="0"/>
              </a:rPr>
              <a:t>Objective</a:t>
            </a:r>
            <a:endParaRPr lang="en-US" b="1" dirty="0">
              <a:latin typeface="Bell MT" panose="02020503060305020303" pitchFamily="18" charset="0"/>
              <a:cs typeface="Times New Roman" panose="02020603050405020304" pitchFamily="18" charset="0"/>
            </a:endParaRPr>
          </a:p>
        </p:txBody>
      </p:sp>
      <p:sp>
        <p:nvSpPr>
          <p:cNvPr id="3" name="Content Placeholder 2"/>
          <p:cNvSpPr>
            <a:spLocks noGrp="1"/>
          </p:cNvSpPr>
          <p:nvPr>
            <p:ph idx="1"/>
          </p:nvPr>
        </p:nvSpPr>
        <p:spPr>
          <a:xfrm>
            <a:off x="838200" y="1433015"/>
            <a:ext cx="10515600" cy="4351338"/>
          </a:xfrm>
        </p:spPr>
        <p:txBody>
          <a:bodyPr/>
          <a:lstStyle/>
          <a:p>
            <a:pPr marL="514350" indent="-514350">
              <a:buFont typeface="+mj-lt"/>
              <a:buAutoNum type="alphaUcPeriod"/>
            </a:pPr>
            <a:r>
              <a:rPr lang="en-US" dirty="0" smtClean="0">
                <a:latin typeface="Bell MT" panose="02020503060305020303" pitchFamily="18" charset="0"/>
              </a:rPr>
              <a:t>To </a:t>
            </a:r>
            <a:r>
              <a:rPr lang="en-US" dirty="0">
                <a:latin typeface="Bell MT" panose="02020503060305020303" pitchFamily="18" charset="0"/>
              </a:rPr>
              <a:t>make people aware about cultivation of various garden crops, medicinal and ornamental plants. </a:t>
            </a:r>
          </a:p>
          <a:p>
            <a:pPr marL="514350" indent="-514350">
              <a:buFont typeface="+mj-lt"/>
              <a:buAutoNum type="alphaUcPeriod"/>
            </a:pPr>
            <a:r>
              <a:rPr lang="en-US" dirty="0" smtClean="0">
                <a:latin typeface="Bell MT" panose="02020503060305020303" pitchFamily="18" charset="0"/>
              </a:rPr>
              <a:t>To </a:t>
            </a:r>
            <a:r>
              <a:rPr lang="en-US" dirty="0">
                <a:latin typeface="Bell MT" panose="02020503060305020303" pitchFamily="18" charset="0"/>
              </a:rPr>
              <a:t>encourage people to adapt the idea of “kitchen garden” so that they can get organic fruits and vegetable every day.</a:t>
            </a:r>
          </a:p>
          <a:p>
            <a:pPr marL="514350" indent="-514350">
              <a:buFont typeface="+mj-lt"/>
              <a:buAutoNum type="alphaUcPeriod"/>
            </a:pPr>
            <a:r>
              <a:rPr lang="en-US" dirty="0" smtClean="0">
                <a:latin typeface="Bell MT" panose="02020503060305020303" pitchFamily="18" charset="0"/>
              </a:rPr>
              <a:t>To </a:t>
            </a:r>
            <a:r>
              <a:rPr lang="en-US" dirty="0">
                <a:latin typeface="Bell MT" panose="02020503060305020303" pitchFamily="18" charset="0"/>
              </a:rPr>
              <a:t>share the tips and tricks among people to beautify their backyards and gardens.</a:t>
            </a:r>
          </a:p>
          <a:p>
            <a:pPr marL="514350" indent="-514350">
              <a:buFont typeface="+mj-lt"/>
              <a:buAutoNum type="alphaUcPeriod"/>
            </a:pPr>
            <a:r>
              <a:rPr lang="en-US" dirty="0" smtClean="0">
                <a:latin typeface="Bell MT" panose="02020503060305020303" pitchFamily="18" charset="0"/>
              </a:rPr>
              <a:t>To </a:t>
            </a:r>
            <a:r>
              <a:rPr lang="en-US" dirty="0">
                <a:latin typeface="Bell MT" panose="02020503060305020303" pitchFamily="18" charset="0"/>
              </a:rPr>
              <a:t>provide people a platform where they can educate others by sharing their experiences in the gardens.</a:t>
            </a:r>
          </a:p>
          <a:p>
            <a:pPr marL="514350" indent="-514350">
              <a:buFont typeface="+mj-lt"/>
              <a:buAutoNum type="alphaUcPeriod"/>
            </a:pPr>
            <a:r>
              <a:rPr lang="en-US" dirty="0" smtClean="0">
                <a:latin typeface="Bell MT" panose="02020503060305020303" pitchFamily="18" charset="0"/>
              </a:rPr>
              <a:t>To </a:t>
            </a:r>
            <a:r>
              <a:rPr lang="en-US" dirty="0">
                <a:latin typeface="Bell MT" panose="02020503060305020303" pitchFamily="18" charset="0"/>
              </a:rPr>
              <a:t>encourage </a:t>
            </a:r>
            <a:r>
              <a:rPr lang="en-US" dirty="0" smtClean="0">
                <a:latin typeface="Bell MT" panose="02020503060305020303" pitchFamily="18" charset="0"/>
              </a:rPr>
              <a:t>people about </a:t>
            </a:r>
            <a:r>
              <a:rPr lang="en-US" dirty="0">
                <a:latin typeface="Bell MT" panose="02020503060305020303" pitchFamily="18" charset="0"/>
              </a:rPr>
              <a:t>tree plantation.</a:t>
            </a:r>
          </a:p>
          <a:p>
            <a:pPr marL="514350" indent="-514350">
              <a:buFont typeface="+mj-lt"/>
              <a:buAutoNum type="alphaUcPeriod"/>
            </a:pPr>
            <a:endParaRPr lang="en-US" dirty="0">
              <a:latin typeface="Bell MT" panose="02020503060305020303" pitchFamily="18" charset="0"/>
            </a:endParaRPr>
          </a:p>
        </p:txBody>
      </p:sp>
    </p:spTree>
    <p:extLst>
      <p:ext uri="{BB962C8B-B14F-4D97-AF65-F5344CB8AC3E}">
        <p14:creationId xmlns:p14="http://schemas.microsoft.com/office/powerpoint/2010/main" val="20659794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460660"/>
            <a:ext cx="3720152" cy="8768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Bell MT" panose="02020503060305020303" pitchFamily="18" charset="0"/>
              </a:rPr>
              <a:t>Future Scope:</a:t>
            </a:r>
            <a:endParaRPr lang="en-US" sz="3600" b="1" dirty="0">
              <a:latin typeface="Bell MT" panose="02020503060305020303" pitchFamily="18" charset="0"/>
            </a:endParaRPr>
          </a:p>
        </p:txBody>
      </p:sp>
      <p:sp>
        <p:nvSpPr>
          <p:cNvPr id="5" name="Content Placeholder 2"/>
          <p:cNvSpPr>
            <a:spLocks noGrp="1"/>
          </p:cNvSpPr>
          <p:nvPr>
            <p:ph idx="1"/>
          </p:nvPr>
        </p:nvSpPr>
        <p:spPr>
          <a:xfrm>
            <a:off x="838200" y="1337481"/>
            <a:ext cx="10515600" cy="4416402"/>
          </a:xfrm>
        </p:spPr>
        <p:txBody>
          <a:bodyPr>
            <a:noAutofit/>
          </a:bodyPr>
          <a:lstStyle/>
          <a:p>
            <a:pPr marL="0" indent="0">
              <a:buNone/>
            </a:pPr>
            <a:r>
              <a:rPr lang="en-US" dirty="0" smtClean="0">
                <a:latin typeface="Bell MT" panose="02020503060305020303" pitchFamily="18" charset="0"/>
              </a:rPr>
              <a:t>A. People will get aware about ways using which they can develop a healthy and beautiful garden and backyards for themselves.</a:t>
            </a:r>
          </a:p>
          <a:p>
            <a:pPr marL="0" indent="0">
              <a:buNone/>
            </a:pPr>
            <a:r>
              <a:rPr lang="en-US" dirty="0" smtClean="0">
                <a:latin typeface="Bell MT" panose="02020503060305020303" pitchFamily="18" charset="0"/>
              </a:rPr>
              <a:t>B. It will make people look after their gardens minutely by recording its everyday progress.</a:t>
            </a:r>
          </a:p>
          <a:p>
            <a:pPr marL="0" indent="0">
              <a:buNone/>
            </a:pPr>
            <a:r>
              <a:rPr lang="en-US" dirty="0" smtClean="0">
                <a:latin typeface="Bell MT" panose="02020503060305020303" pitchFamily="18" charset="0"/>
              </a:rPr>
              <a:t>C. It will make user focus on the details like suitable soils, fertilizers and will illustrate ways to make their own fertilizers by recycling their kitchen wastes. </a:t>
            </a:r>
          </a:p>
          <a:p>
            <a:pPr marL="0" indent="0">
              <a:buNone/>
            </a:pPr>
            <a:r>
              <a:rPr lang="en-US" dirty="0" smtClean="0">
                <a:latin typeface="Bell MT" panose="02020503060305020303" pitchFamily="18" charset="0"/>
              </a:rPr>
              <a:t>D. It will help people know more about budget-friendly ways to decorate their gardens without using harmful chemical fertilizers.</a:t>
            </a:r>
          </a:p>
          <a:p>
            <a:pPr marL="0" indent="0">
              <a:buNone/>
            </a:pPr>
            <a:r>
              <a:rPr lang="en-US" dirty="0" smtClean="0">
                <a:latin typeface="Bell MT" panose="02020503060305020303" pitchFamily="18" charset="0"/>
              </a:rPr>
              <a:t>E. It will encourage the idea of tree plantation among people.</a:t>
            </a:r>
          </a:p>
          <a:p>
            <a:pPr marL="0" indent="0">
              <a:buNone/>
            </a:pPr>
            <a:endParaRPr lang="en-US" sz="2600" dirty="0">
              <a:latin typeface="Bell MT" panose="02020503060305020303" pitchFamily="18" charset="0"/>
            </a:endParaRPr>
          </a:p>
        </p:txBody>
      </p:sp>
    </p:spTree>
    <p:extLst>
      <p:ext uri="{BB962C8B-B14F-4D97-AF65-F5344CB8AC3E}">
        <p14:creationId xmlns:p14="http://schemas.microsoft.com/office/powerpoint/2010/main" val="39830571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460660"/>
            <a:ext cx="3720152" cy="8768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Bell MT" panose="02020503060305020303" pitchFamily="18" charset="0"/>
              </a:rPr>
              <a:t>Conclusion</a:t>
            </a:r>
            <a:endParaRPr lang="en-US" sz="3600" b="1" dirty="0">
              <a:latin typeface="Bell MT" panose="02020503060305020303" pitchFamily="18" charset="0"/>
            </a:endParaRPr>
          </a:p>
        </p:txBody>
      </p:sp>
      <p:sp>
        <p:nvSpPr>
          <p:cNvPr id="5" name="Content Placeholder 2"/>
          <p:cNvSpPr>
            <a:spLocks noGrp="1"/>
          </p:cNvSpPr>
          <p:nvPr>
            <p:ph idx="1"/>
          </p:nvPr>
        </p:nvSpPr>
        <p:spPr>
          <a:xfrm>
            <a:off x="974677" y="1310186"/>
            <a:ext cx="9984475" cy="1801504"/>
          </a:xfrm>
        </p:spPr>
        <p:txBody>
          <a:bodyPr>
            <a:noAutofit/>
          </a:bodyPr>
          <a:lstStyle/>
          <a:p>
            <a:pPr marL="0" indent="0">
              <a:buNone/>
            </a:pPr>
            <a:r>
              <a:rPr lang="en-US" sz="2600" dirty="0" smtClean="0">
                <a:latin typeface="Bell MT" panose="02020503060305020303" pitchFamily="18" charset="0"/>
              </a:rPr>
              <a:t>Here we conclude that, This website can be used for exploring “Horticulture” and everything else that is used for developing a garden at home. With the help of this website people can connect themselves more to with their gardens and can look forward for a healthy life.</a:t>
            </a:r>
            <a:endParaRPr lang="en-US" sz="2600" dirty="0">
              <a:latin typeface="Bell MT" panose="02020503060305020303" pitchFamily="18" charset="0"/>
            </a:endParaRPr>
          </a:p>
        </p:txBody>
      </p:sp>
    </p:spTree>
    <p:extLst>
      <p:ext uri="{BB962C8B-B14F-4D97-AF65-F5344CB8AC3E}">
        <p14:creationId xmlns:p14="http://schemas.microsoft.com/office/powerpoint/2010/main" val="4193043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77938" y="2657949"/>
            <a:ext cx="2532797" cy="8768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Bell MT" panose="02020503060305020303" pitchFamily="18" charset="0"/>
              </a:rPr>
              <a:t>Thank You</a:t>
            </a:r>
            <a:endParaRPr lang="en-US" sz="3600" b="1" dirty="0">
              <a:latin typeface="Bell MT" panose="02020503060305020303" pitchFamily="18" charset="0"/>
            </a:endParaRPr>
          </a:p>
        </p:txBody>
      </p:sp>
    </p:spTree>
    <p:extLst>
      <p:ext uri="{BB962C8B-B14F-4D97-AF65-F5344CB8AC3E}">
        <p14:creationId xmlns:p14="http://schemas.microsoft.com/office/powerpoint/2010/main" val="2551838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8909" r="456" b="5083"/>
          <a:stretch/>
        </p:blipFill>
        <p:spPr>
          <a:xfrm>
            <a:off x="1364634" y="1514902"/>
            <a:ext cx="9468066" cy="4599295"/>
          </a:xfrm>
          <a:prstGeom prst="rect">
            <a:avLst/>
          </a:prstGeom>
        </p:spPr>
      </p:pic>
      <p:sp>
        <p:nvSpPr>
          <p:cNvPr id="6" name="TextBox 5"/>
          <p:cNvSpPr txBox="1"/>
          <p:nvPr/>
        </p:nvSpPr>
        <p:spPr>
          <a:xfrm>
            <a:off x="4890840" y="641445"/>
            <a:ext cx="2415654" cy="584775"/>
          </a:xfrm>
          <a:prstGeom prst="rect">
            <a:avLst/>
          </a:prstGeom>
          <a:noFill/>
        </p:spPr>
        <p:txBody>
          <a:bodyPr wrap="square" rtlCol="0">
            <a:spAutoFit/>
          </a:bodyPr>
          <a:lstStyle/>
          <a:p>
            <a:r>
              <a:rPr lang="en-US" sz="3200" b="1" dirty="0" smtClean="0">
                <a:latin typeface="Bell MT" panose="02020503060305020303" pitchFamily="18" charset="0"/>
              </a:rPr>
              <a:t>Home Page</a:t>
            </a:r>
            <a:endParaRPr lang="en-US" sz="3200" b="1" dirty="0">
              <a:latin typeface="Bell MT" panose="02020503060305020303" pitchFamily="18" charset="0"/>
            </a:endParaRPr>
          </a:p>
        </p:txBody>
      </p:sp>
    </p:spTree>
    <p:extLst>
      <p:ext uri="{BB962C8B-B14F-4D97-AF65-F5344CB8AC3E}">
        <p14:creationId xmlns:p14="http://schemas.microsoft.com/office/powerpoint/2010/main" val="13897524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769" y="532263"/>
            <a:ext cx="4852916" cy="776288"/>
          </a:xfrm>
        </p:spPr>
        <p:txBody>
          <a:bodyPr>
            <a:normAutofit/>
          </a:bodyPr>
          <a:lstStyle/>
          <a:p>
            <a:r>
              <a:rPr lang="en-US" sz="4000" dirty="0" smtClean="0">
                <a:latin typeface="Bell MT" panose="02020503060305020303" pitchFamily="18" charset="0"/>
              </a:rPr>
              <a:t>Home Page (elements)</a:t>
            </a:r>
            <a:endParaRPr lang="en-US" sz="4000" dirty="0">
              <a:latin typeface="Bell MT" panose="02020503060305020303" pitchFamily="18" charset="0"/>
            </a:endParaRPr>
          </a:p>
        </p:txBody>
      </p:sp>
      <p:sp>
        <p:nvSpPr>
          <p:cNvPr id="4" name="TextBox 3"/>
          <p:cNvSpPr txBox="1"/>
          <p:nvPr/>
        </p:nvSpPr>
        <p:spPr>
          <a:xfrm>
            <a:off x="696036" y="1308551"/>
            <a:ext cx="4954137" cy="461665"/>
          </a:xfrm>
          <a:prstGeom prst="rect">
            <a:avLst/>
          </a:prstGeom>
          <a:noFill/>
        </p:spPr>
        <p:txBody>
          <a:bodyPr wrap="square" rtlCol="0">
            <a:spAutoFit/>
          </a:bodyPr>
          <a:lstStyle/>
          <a:p>
            <a:r>
              <a:rPr lang="en-US" sz="2400" dirty="0" smtClean="0">
                <a:latin typeface="Bell MT" panose="02020503060305020303" pitchFamily="18" charset="0"/>
              </a:rPr>
              <a:t>The Search box and Top Navigation:</a:t>
            </a:r>
          </a:p>
        </p:txBody>
      </p:sp>
      <p:pic>
        <p:nvPicPr>
          <p:cNvPr id="6" name="Picture 5"/>
          <p:cNvPicPr>
            <a:picLocks noChangeAspect="1"/>
          </p:cNvPicPr>
          <p:nvPr/>
        </p:nvPicPr>
        <p:blipFill rotWithShape="1">
          <a:blip r:embed="rId2"/>
          <a:srcRect l="-208" t="8776" r="981" b="32268"/>
          <a:stretch/>
        </p:blipFill>
        <p:spPr>
          <a:xfrm>
            <a:off x="1003042" y="1975071"/>
            <a:ext cx="10428292" cy="3483447"/>
          </a:xfrm>
          <a:prstGeom prst="rect">
            <a:avLst/>
          </a:prstGeom>
        </p:spPr>
      </p:pic>
    </p:spTree>
    <p:extLst>
      <p:ext uri="{BB962C8B-B14F-4D97-AF65-F5344CB8AC3E}">
        <p14:creationId xmlns:p14="http://schemas.microsoft.com/office/powerpoint/2010/main" val="1377858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505769" y="532263"/>
            <a:ext cx="4852916" cy="776288"/>
          </a:xfrm>
        </p:spPr>
        <p:txBody>
          <a:bodyPr>
            <a:normAutofit/>
          </a:bodyPr>
          <a:lstStyle/>
          <a:p>
            <a:r>
              <a:rPr lang="en-US" sz="4000" dirty="0" smtClean="0">
                <a:latin typeface="Bell MT" panose="02020503060305020303" pitchFamily="18" charset="0"/>
              </a:rPr>
              <a:t>Home Page (elements)</a:t>
            </a:r>
            <a:endParaRPr lang="en-US" sz="4000" dirty="0">
              <a:latin typeface="Bell MT" panose="02020503060305020303" pitchFamily="18" charset="0"/>
            </a:endParaRPr>
          </a:p>
        </p:txBody>
      </p:sp>
      <p:sp>
        <p:nvSpPr>
          <p:cNvPr id="5" name="TextBox 4"/>
          <p:cNvSpPr txBox="1"/>
          <p:nvPr/>
        </p:nvSpPr>
        <p:spPr>
          <a:xfrm>
            <a:off x="696036" y="1308551"/>
            <a:ext cx="2809733" cy="461665"/>
          </a:xfrm>
          <a:prstGeom prst="rect">
            <a:avLst/>
          </a:prstGeom>
          <a:noFill/>
        </p:spPr>
        <p:txBody>
          <a:bodyPr wrap="square" rtlCol="0">
            <a:spAutoFit/>
          </a:bodyPr>
          <a:lstStyle/>
          <a:p>
            <a:r>
              <a:rPr lang="en-US" sz="2400" dirty="0" smtClean="0">
                <a:latin typeface="Bell MT" panose="02020503060305020303" pitchFamily="18" charset="0"/>
              </a:rPr>
              <a:t>The Side Navigation:</a:t>
            </a:r>
          </a:p>
        </p:txBody>
      </p:sp>
      <p:pic>
        <p:nvPicPr>
          <p:cNvPr id="6" name="Picture 5"/>
          <p:cNvPicPr>
            <a:picLocks noChangeAspect="1"/>
          </p:cNvPicPr>
          <p:nvPr/>
        </p:nvPicPr>
        <p:blipFill rotWithShape="1">
          <a:blip r:embed="rId2"/>
          <a:srcRect l="19" t="9330" r="289" b="4849"/>
          <a:stretch/>
        </p:blipFill>
        <p:spPr>
          <a:xfrm>
            <a:off x="1458743" y="1906694"/>
            <a:ext cx="8946968" cy="4330333"/>
          </a:xfrm>
          <a:prstGeom prst="rect">
            <a:avLst/>
          </a:prstGeom>
        </p:spPr>
      </p:pic>
    </p:spTree>
    <p:extLst>
      <p:ext uri="{BB962C8B-B14F-4D97-AF65-F5344CB8AC3E}">
        <p14:creationId xmlns:p14="http://schemas.microsoft.com/office/powerpoint/2010/main" val="3240796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505769" y="532263"/>
            <a:ext cx="4852916" cy="776288"/>
          </a:xfrm>
        </p:spPr>
        <p:txBody>
          <a:bodyPr>
            <a:normAutofit/>
          </a:bodyPr>
          <a:lstStyle/>
          <a:p>
            <a:r>
              <a:rPr lang="en-US" sz="4000" dirty="0" smtClean="0">
                <a:latin typeface="Bell MT" panose="02020503060305020303" pitchFamily="18" charset="0"/>
              </a:rPr>
              <a:t>Home Page (elements)</a:t>
            </a:r>
            <a:endParaRPr lang="en-US" sz="4000" dirty="0">
              <a:latin typeface="Bell MT" panose="02020503060305020303" pitchFamily="18" charset="0"/>
            </a:endParaRPr>
          </a:p>
        </p:txBody>
      </p:sp>
      <p:sp>
        <p:nvSpPr>
          <p:cNvPr id="5" name="TextBox 4"/>
          <p:cNvSpPr txBox="1"/>
          <p:nvPr/>
        </p:nvSpPr>
        <p:spPr>
          <a:xfrm>
            <a:off x="696036" y="1308551"/>
            <a:ext cx="2809733" cy="461665"/>
          </a:xfrm>
          <a:prstGeom prst="rect">
            <a:avLst/>
          </a:prstGeom>
          <a:noFill/>
        </p:spPr>
        <p:txBody>
          <a:bodyPr wrap="square" rtlCol="0">
            <a:spAutoFit/>
          </a:bodyPr>
          <a:lstStyle/>
          <a:p>
            <a:r>
              <a:rPr lang="en-US" sz="2400" dirty="0" smtClean="0">
                <a:latin typeface="Bell MT" panose="02020503060305020303" pitchFamily="18" charset="0"/>
              </a:rPr>
              <a:t>The Explore section:</a:t>
            </a:r>
          </a:p>
        </p:txBody>
      </p:sp>
      <p:pic>
        <p:nvPicPr>
          <p:cNvPr id="6" name="Picture 5"/>
          <p:cNvPicPr>
            <a:picLocks noChangeAspect="1"/>
          </p:cNvPicPr>
          <p:nvPr/>
        </p:nvPicPr>
        <p:blipFill rotWithShape="1">
          <a:blip r:embed="rId2"/>
          <a:srcRect t="9094" r="770" b="32137"/>
          <a:stretch/>
        </p:blipFill>
        <p:spPr>
          <a:xfrm>
            <a:off x="887104" y="1947637"/>
            <a:ext cx="10627639" cy="3538763"/>
          </a:xfrm>
          <a:prstGeom prst="rect">
            <a:avLst/>
          </a:prstGeom>
        </p:spPr>
      </p:pic>
    </p:spTree>
    <p:extLst>
      <p:ext uri="{BB962C8B-B14F-4D97-AF65-F5344CB8AC3E}">
        <p14:creationId xmlns:p14="http://schemas.microsoft.com/office/powerpoint/2010/main" val="3377100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505769" y="532263"/>
            <a:ext cx="4852916" cy="776288"/>
          </a:xfrm>
        </p:spPr>
        <p:txBody>
          <a:bodyPr>
            <a:normAutofit/>
          </a:bodyPr>
          <a:lstStyle/>
          <a:p>
            <a:r>
              <a:rPr lang="en-US" sz="4000" dirty="0" smtClean="0">
                <a:latin typeface="Bell MT" panose="02020503060305020303" pitchFamily="18" charset="0"/>
              </a:rPr>
              <a:t>Home Page (elements)</a:t>
            </a:r>
            <a:endParaRPr lang="en-US" sz="4000" dirty="0">
              <a:latin typeface="Bell MT" panose="02020503060305020303" pitchFamily="18" charset="0"/>
            </a:endParaRPr>
          </a:p>
        </p:txBody>
      </p:sp>
      <p:sp>
        <p:nvSpPr>
          <p:cNvPr id="6" name="TextBox 5"/>
          <p:cNvSpPr txBox="1"/>
          <p:nvPr/>
        </p:nvSpPr>
        <p:spPr>
          <a:xfrm>
            <a:off x="696036" y="1308551"/>
            <a:ext cx="2809733" cy="461665"/>
          </a:xfrm>
          <a:prstGeom prst="rect">
            <a:avLst/>
          </a:prstGeom>
          <a:noFill/>
        </p:spPr>
        <p:txBody>
          <a:bodyPr wrap="square" rtlCol="0">
            <a:spAutoFit/>
          </a:bodyPr>
          <a:lstStyle/>
          <a:p>
            <a:r>
              <a:rPr lang="en-US" sz="2400" dirty="0" smtClean="0">
                <a:latin typeface="Bell MT" panose="02020503060305020303" pitchFamily="18" charset="0"/>
              </a:rPr>
              <a:t>The Explore section:</a:t>
            </a:r>
          </a:p>
        </p:txBody>
      </p:sp>
      <p:pic>
        <p:nvPicPr>
          <p:cNvPr id="7" name="Picture 6"/>
          <p:cNvPicPr>
            <a:picLocks noChangeAspect="1"/>
          </p:cNvPicPr>
          <p:nvPr/>
        </p:nvPicPr>
        <p:blipFill rotWithShape="1">
          <a:blip r:embed="rId2"/>
          <a:srcRect l="15630" t="11549" r="1399" b="5457"/>
          <a:stretch/>
        </p:blipFill>
        <p:spPr>
          <a:xfrm>
            <a:off x="2100902" y="1783279"/>
            <a:ext cx="8256895" cy="4643595"/>
          </a:xfrm>
          <a:prstGeom prst="rect">
            <a:avLst/>
          </a:prstGeom>
        </p:spPr>
      </p:pic>
    </p:spTree>
    <p:extLst>
      <p:ext uri="{BB962C8B-B14F-4D97-AF65-F5344CB8AC3E}">
        <p14:creationId xmlns:p14="http://schemas.microsoft.com/office/powerpoint/2010/main" val="27598983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505769" y="532263"/>
            <a:ext cx="4852916" cy="776288"/>
          </a:xfrm>
        </p:spPr>
        <p:txBody>
          <a:bodyPr>
            <a:normAutofit/>
          </a:bodyPr>
          <a:lstStyle/>
          <a:p>
            <a:r>
              <a:rPr lang="en-US" sz="4000" dirty="0" smtClean="0">
                <a:latin typeface="Bell MT" panose="02020503060305020303" pitchFamily="18" charset="0"/>
              </a:rPr>
              <a:t>Home Page (elements)</a:t>
            </a:r>
            <a:endParaRPr lang="en-US" sz="4000" dirty="0">
              <a:latin typeface="Bell MT" panose="02020503060305020303" pitchFamily="18" charset="0"/>
            </a:endParaRPr>
          </a:p>
        </p:txBody>
      </p:sp>
      <p:sp>
        <p:nvSpPr>
          <p:cNvPr id="5" name="TextBox 4"/>
          <p:cNvSpPr txBox="1"/>
          <p:nvPr/>
        </p:nvSpPr>
        <p:spPr>
          <a:xfrm>
            <a:off x="696036" y="1308551"/>
            <a:ext cx="2809733" cy="461665"/>
          </a:xfrm>
          <a:prstGeom prst="rect">
            <a:avLst/>
          </a:prstGeom>
          <a:noFill/>
        </p:spPr>
        <p:txBody>
          <a:bodyPr wrap="square" rtlCol="0">
            <a:spAutoFit/>
          </a:bodyPr>
          <a:lstStyle/>
          <a:p>
            <a:r>
              <a:rPr lang="en-US" sz="2400" dirty="0" smtClean="0">
                <a:latin typeface="Bell MT" panose="02020503060305020303" pitchFamily="18" charset="0"/>
              </a:rPr>
              <a:t>The Footer:</a:t>
            </a:r>
          </a:p>
        </p:txBody>
      </p:sp>
      <p:pic>
        <p:nvPicPr>
          <p:cNvPr id="7" name="Picture 6"/>
          <p:cNvPicPr>
            <a:picLocks noChangeAspect="1"/>
          </p:cNvPicPr>
          <p:nvPr/>
        </p:nvPicPr>
        <p:blipFill rotWithShape="1">
          <a:blip r:embed="rId2"/>
          <a:srcRect l="2833" t="50141" r="1190" b="6016"/>
          <a:stretch/>
        </p:blipFill>
        <p:spPr>
          <a:xfrm>
            <a:off x="696036" y="2084839"/>
            <a:ext cx="10906255" cy="2801060"/>
          </a:xfrm>
          <a:prstGeom prst="rect">
            <a:avLst/>
          </a:prstGeom>
        </p:spPr>
      </p:pic>
    </p:spTree>
    <p:extLst>
      <p:ext uri="{BB962C8B-B14F-4D97-AF65-F5344CB8AC3E}">
        <p14:creationId xmlns:p14="http://schemas.microsoft.com/office/powerpoint/2010/main" val="40547013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TotalTime>
  <Words>519</Words>
  <Application>Microsoft Office PowerPoint</Application>
  <PresentationFormat>Widescreen</PresentationFormat>
  <Paragraphs>62</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Bell MT</vt:lpstr>
      <vt:lpstr>Calibri</vt:lpstr>
      <vt:lpstr>Calibri Light</vt:lpstr>
      <vt:lpstr>Dancing Script</vt:lpstr>
      <vt:lpstr>Times New Roman</vt:lpstr>
      <vt:lpstr>Office Theme</vt:lpstr>
      <vt:lpstr>PowerPoint Presentation</vt:lpstr>
      <vt:lpstr>Introduction</vt:lpstr>
      <vt:lpstr>Objective</vt:lpstr>
      <vt:lpstr>PowerPoint Presentation</vt:lpstr>
      <vt:lpstr>Home Page (elements)</vt:lpstr>
      <vt:lpstr>Home Page (elements)</vt:lpstr>
      <vt:lpstr>Home Page (elements)</vt:lpstr>
      <vt:lpstr>Home Page (elements)</vt:lpstr>
      <vt:lpstr>Home Page (elements)</vt:lpstr>
      <vt:lpstr>Explore Section</vt:lpstr>
      <vt:lpstr>Explore Section</vt:lpstr>
      <vt:lpstr>Explore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Shiwani</dc:creator>
  <cp:lastModifiedBy>Shiwani</cp:lastModifiedBy>
  <cp:revision>16</cp:revision>
  <dcterms:created xsi:type="dcterms:W3CDTF">2020-02-17T17:34:38Z</dcterms:created>
  <dcterms:modified xsi:type="dcterms:W3CDTF">2020-09-16T13:19:11Z</dcterms:modified>
</cp:coreProperties>
</file>